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61" r:id="rId3"/>
    <p:sldId id="260" r:id="rId4"/>
    <p:sldId id="257" r:id="rId6"/>
    <p:sldId id="258" r:id="rId7"/>
    <p:sldId id="259" r:id="rId8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Rectangle 7"/>
          <p:cNvSpPr txBox="1">
            <a:spLocks noGrp="1"/>
          </p:cNvSpPr>
          <p:nvPr>
            <p:ph type="sldNum" sz="quarter"/>
          </p:nvPr>
        </p:nvSpPr>
        <p:spPr>
          <a:xfrm>
            <a:off x="3962400" y="8839200"/>
            <a:ext cx="30480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en-US" altLang="en-US"/>
            </a:fld>
            <a:endParaRPr lang="en-US" altLang="en-US"/>
          </a:p>
        </p:txBody>
      </p:sp>
      <p:sp>
        <p:nvSpPr>
          <p:cNvPr id="43010" name="Rectangle 2"/>
          <p:cNvSpPr>
            <a:spLocks noTextEdit="1"/>
          </p:cNvSpPr>
          <p:nvPr>
            <p:ph type="sldImg"/>
          </p:nvPr>
        </p:nvSpPr>
        <p:spPr/>
      </p:sp>
      <p:sp>
        <p:nvSpPr>
          <p:cNvPr id="43011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Rectangle 7"/>
          <p:cNvSpPr txBox="1">
            <a:spLocks noGrp="1"/>
          </p:cNvSpPr>
          <p:nvPr>
            <p:ph type="sldNum" sz="quarter"/>
          </p:nvPr>
        </p:nvSpPr>
        <p:spPr>
          <a:xfrm>
            <a:off x="3962400" y="8839200"/>
            <a:ext cx="30480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en-US" altLang="en-US"/>
            </a:fld>
            <a:endParaRPr lang="en-US" altLang="en-US"/>
          </a:p>
        </p:txBody>
      </p:sp>
      <p:sp>
        <p:nvSpPr>
          <p:cNvPr id="43010" name="Rectangle 2"/>
          <p:cNvSpPr>
            <a:spLocks noTextEdit="1"/>
          </p:cNvSpPr>
          <p:nvPr>
            <p:ph type="sldImg"/>
          </p:nvPr>
        </p:nvSpPr>
        <p:spPr/>
      </p:sp>
      <p:sp>
        <p:nvSpPr>
          <p:cNvPr id="43011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5" name="Rectangle 7"/>
          <p:cNvSpPr txBox="1">
            <a:spLocks noGrp="1"/>
          </p:cNvSpPr>
          <p:nvPr>
            <p:ph type="sldNum" sz="quarter"/>
          </p:nvPr>
        </p:nvSpPr>
        <p:spPr>
          <a:xfrm>
            <a:off x="3962400" y="8839200"/>
            <a:ext cx="30480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en-US" altLang="en-US"/>
            </a:fld>
            <a:endParaRPr lang="en-US" altLang="en-US"/>
          </a:p>
        </p:txBody>
      </p:sp>
      <p:sp>
        <p:nvSpPr>
          <p:cNvPr id="47106" name="Rectangle 2"/>
          <p:cNvSpPr>
            <a:spLocks noTextEdit="1"/>
          </p:cNvSpPr>
          <p:nvPr>
            <p:ph type="sldImg"/>
          </p:nvPr>
        </p:nvSpPr>
        <p:spPr/>
      </p:sp>
      <p:sp>
        <p:nvSpPr>
          <p:cNvPr id="47107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5" name="Rectangle 7"/>
          <p:cNvSpPr txBox="1">
            <a:spLocks noGrp="1"/>
          </p:cNvSpPr>
          <p:nvPr>
            <p:ph type="sldNum" sz="quarter"/>
          </p:nvPr>
        </p:nvSpPr>
        <p:spPr>
          <a:xfrm>
            <a:off x="3962400" y="8839200"/>
            <a:ext cx="30480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en-US" altLang="en-US"/>
            </a:fld>
            <a:endParaRPr lang="en-US" altLang="en-US"/>
          </a:p>
        </p:txBody>
      </p:sp>
      <p:sp>
        <p:nvSpPr>
          <p:cNvPr id="47106" name="Rectangle 2"/>
          <p:cNvSpPr>
            <a:spLocks noTextEdit="1"/>
          </p:cNvSpPr>
          <p:nvPr>
            <p:ph type="sldImg"/>
          </p:nvPr>
        </p:nvSpPr>
        <p:spPr/>
      </p:sp>
      <p:sp>
        <p:nvSpPr>
          <p:cNvPr id="47107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3223260" y="-481330"/>
            <a:ext cx="5991860" cy="79902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1985" name="Rectangle 3"/>
          <p:cNvSpPr>
            <a:spLocks noGrp="1"/>
          </p:cNvSpPr>
          <p:nvPr>
            <p:ph type="title"/>
          </p:nvPr>
        </p:nvSpPr>
        <p:spPr/>
        <p:txBody>
          <a:bodyPr vert="horz" wrap="square" lIns="0" tIns="45720" rIns="0" bIns="45720" anchor="ctr" anchorCtr="0"/>
          <a:p>
            <a:pPr eaLnBrk="1" hangingPunct="1"/>
            <a:r>
              <a:rPr lang="en-US" altLang="en-US">
                <a:latin typeface="Arial Rounded MT Bold" panose="020F0704030504030204" pitchFamily="34" charset="0"/>
                <a:ea typeface="+mj-ea"/>
                <a:cs typeface="+mj-cs"/>
              </a:rPr>
              <a:t>Use Case 1: Unlock</a:t>
            </a:r>
            <a:endParaRPr lang="en-US" altLang="en-US"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graphicFrame>
        <p:nvGraphicFramePr>
          <p:cNvPr id="41986" name="表格 41985"/>
          <p:cNvGraphicFramePr/>
          <p:nvPr/>
        </p:nvGraphicFramePr>
        <p:xfrm>
          <a:off x="2168525" y="1692275"/>
          <a:ext cx="7932420" cy="4724400"/>
        </p:xfrm>
        <a:graphic>
          <a:graphicData uri="http://schemas.openxmlformats.org/drawingml/2006/table">
            <a:tbl>
              <a:tblPr/>
              <a:tblGrid>
                <a:gridCol w="482600"/>
                <a:gridCol w="392430"/>
                <a:gridCol w="744220"/>
                <a:gridCol w="6313170"/>
              </a:tblGrid>
              <a:tr h="515938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 Case UC-1: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Unlock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515937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Related Requirem’ts: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REQ2, REQ3, REQ7, and REQ9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70647" marR="3563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344488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Initiating Actor: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Any of: Tenant, Landlord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70647" marR="3563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344487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Actor’s Goal: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disarm the lock and enter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70647" marR="3563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515938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Participating Actors: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Lock, Household Devices, Database</a:t>
                      </a:r>
                      <a:endParaRPr lang="en-US" alt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647" marR="3563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571500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Preconditions: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70647" marR="17816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•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The set of valid keys stored in the system database is non-empty.</a:t>
                      </a:r>
                      <a:endParaRPr lang="en-US" alt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•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The system displays the menu of available functions; at the door keypad the menu choices are “Lock” and “Unlock.”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344487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Postconditions: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70647" marR="17816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auto-lock timer has started countdown from </a:t>
                      </a:r>
                      <a:r>
                        <a:rPr lang="en-US" altLang="en-US" sz="1400" b="0">
                          <a:latin typeface="Arial" panose="020B0604020202020204" pitchFamily="34" charset="0"/>
                          <a:cs typeface="Times New Roman" panose="02020603050405020304" pitchFamily="18" charset="0"/>
                        </a:rPr>
                        <a:t>autoLockInterval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177800">
                <a:tc gridSpan="4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4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Flow of Events for Main Success Scenario: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778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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Landlord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arrives at the door and selects the menu item “Unlock”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778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 u="sng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include::</a:t>
                      </a:r>
                      <a:r>
                        <a:rPr lang="en-US" altLang="en-US" sz="1400" b="0" i="1" u="sng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AuthenticateUser</a:t>
                      </a:r>
                      <a:r>
                        <a:rPr lang="en-US" altLang="en-US" sz="1400" b="0" u="sng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(UC-7)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515938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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(a) signals to the 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Landlord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the lock status, e.g., “disarmed,” (b) signals to 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LockDevice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disarm the lock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778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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signals to the 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Timer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start the auto-lock timer countdown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344487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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Landlord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opens the door, enters the home [and shuts the door and locks]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1985" name="Rectangle 3"/>
          <p:cNvSpPr>
            <a:spLocks noGrp="1"/>
          </p:cNvSpPr>
          <p:nvPr>
            <p:ph type="title"/>
          </p:nvPr>
        </p:nvSpPr>
        <p:spPr/>
        <p:txBody>
          <a:bodyPr vert="horz" wrap="square" lIns="0" tIns="45720" rIns="0" bIns="45720" anchor="ctr" anchorCtr="0"/>
          <a:p>
            <a:pPr eaLnBrk="1" hangingPunct="1"/>
            <a:r>
              <a:rPr lang="en-US" altLang="en-US">
                <a:latin typeface="Arial Rounded MT Bold" panose="020F0704030504030204" pitchFamily="34" charset="0"/>
                <a:ea typeface="+mj-ea"/>
                <a:cs typeface="+mj-cs"/>
              </a:rPr>
              <a:t>Use Case 1: Unlock</a:t>
            </a:r>
            <a:endParaRPr lang="en-US" altLang="en-US"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graphicFrame>
        <p:nvGraphicFramePr>
          <p:cNvPr id="41986" name="表格 41985"/>
          <p:cNvGraphicFramePr/>
          <p:nvPr/>
        </p:nvGraphicFramePr>
        <p:xfrm>
          <a:off x="2168525" y="1692275"/>
          <a:ext cx="7932420" cy="4724400"/>
        </p:xfrm>
        <a:graphic>
          <a:graphicData uri="http://schemas.openxmlformats.org/drawingml/2006/table">
            <a:tbl>
              <a:tblPr/>
              <a:tblGrid>
                <a:gridCol w="482600"/>
                <a:gridCol w="392430"/>
                <a:gridCol w="744220"/>
                <a:gridCol w="6313170"/>
              </a:tblGrid>
              <a:tr h="515938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 Case UC-4: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RetireUser </a:t>
                      </a:r>
                      <a:endParaRPr lang="en-US" alt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515937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Related Requirem’ts: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</a:t>
                      </a:r>
                      <a:r>
                        <a:rPr 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70647" marR="3563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344488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Initiating Actor: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Any of: Landlord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70647" marR="3563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344487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Actor’s Goal: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Retire an existing user account and disable access.</a:t>
                      </a:r>
                      <a:endParaRPr lang="en-US" alt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647" marR="3563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515938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Participating Actors: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Database</a:t>
                      </a:r>
                      <a:endParaRPr lang="en-US" alt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0647" marR="3563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571500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Preconditions: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70647" marR="17816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zh-CN" sz="1400" b="0"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The database stores the accounts that allowed to unlock</a:t>
                      </a:r>
                      <a:endParaRPr lang="en-US" altLang="zh-CN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344487">
                <a:tc gridSpan="3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Postconditions: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70647" marR="17816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300"/>
                        </a:spcBef>
                        <a:buNone/>
                      </a:pPr>
                      <a:r>
                        <a:rPr lang="en-US" altLang="zh-CN" sz="1400" b="0"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The removed accounts cannot unlock.</a:t>
                      </a:r>
                      <a:endParaRPr lang="en-US" altLang="zh-CN" sz="1400" b="0"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177800">
                <a:tc gridSpan="4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400"/>
                        </a:spcBef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Flow of Events for Main Success Scenario: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778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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Landlord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arrives at the door and selects the menu item “Unlock”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778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 u="sng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include::</a:t>
                      </a:r>
                      <a:r>
                        <a:rPr lang="en-US" altLang="en-US" sz="1400" b="0" i="1" u="sng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AuthenticateUser</a:t>
                      </a:r>
                      <a:r>
                        <a:rPr lang="en-US" altLang="en-US" sz="1400" b="0" u="sng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(UC-7)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515938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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(a) signals to the 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Landlord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the lock status, e.g., “disarmed,” (b) signals to 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LockDevice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disarm the lock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17780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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signals to the 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Timer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start the auto-lock timer countdown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344487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ct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Symbol" panose="05050102010706020507" pitchFamily="18" charset="2"/>
                        </a:rPr>
                        <a:t>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r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buNone/>
                      </a:pP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Tenant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en-US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Landlord</a:t>
                      </a:r>
                      <a:r>
                        <a:rPr lang="en-US" alt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opens the door, enters the home [and shuts the door and locks]</a:t>
                      </a:r>
                      <a:endParaRPr lang="en-US" altLang="en-US" sz="14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6348" marR="66348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081" name="Rectangle 3"/>
          <p:cNvSpPr>
            <a:spLocks noGrp="1"/>
          </p:cNvSpPr>
          <p:nvPr>
            <p:ph type="title"/>
          </p:nvPr>
        </p:nvSpPr>
        <p:spPr/>
        <p:txBody>
          <a:bodyPr vert="horz" wrap="square" lIns="0" tIns="45720" rIns="0" bIns="45720" anchor="ctr" anchorCtr="0"/>
          <a:p>
            <a:pPr eaLnBrk="1" hangingPunct="1"/>
            <a:r>
              <a:rPr lang="en-US" altLang="en-US" sz="3600">
                <a:latin typeface="Arial Rounded MT Bold" panose="020F0704030504030204" pitchFamily="34" charset="0"/>
                <a:ea typeface="+mj-ea"/>
                <a:cs typeface="+mj-cs"/>
              </a:rPr>
              <a:t>Acceptance Test Case for</a:t>
            </a:r>
            <a:br>
              <a:rPr lang="en-US" altLang="en-US" sz="3600">
                <a:latin typeface="Arial Rounded MT Bold" panose="020F0704030504030204" pitchFamily="34" charset="0"/>
                <a:ea typeface="+mj-ea"/>
                <a:cs typeface="+mj-cs"/>
              </a:rPr>
            </a:br>
            <a:r>
              <a:rPr lang="en-US" altLang="en-US" sz="3600">
                <a:latin typeface="Arial Rounded MT Bold" panose="020F0704030504030204" pitchFamily="34" charset="0"/>
                <a:ea typeface="+mj-ea"/>
                <a:cs typeface="+mj-cs"/>
              </a:rPr>
              <a:t>UC-7 Authenticate User</a:t>
            </a:r>
            <a:endParaRPr lang="en-US" altLang="en-US" sz="3600"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graphicFrame>
        <p:nvGraphicFramePr>
          <p:cNvPr id="46082" name="表格 46081"/>
          <p:cNvGraphicFramePr/>
          <p:nvPr/>
        </p:nvGraphicFramePr>
        <p:xfrm>
          <a:off x="2297113" y="2009775"/>
          <a:ext cx="7418070" cy="4065270"/>
        </p:xfrm>
        <a:graphic>
          <a:graphicData uri="http://schemas.openxmlformats.org/drawingml/2006/table">
            <a:tbl>
              <a:tblPr/>
              <a:tblGrid>
                <a:gridCol w="2286000"/>
                <a:gridCol w="297180"/>
                <a:gridCol w="4834890"/>
              </a:tblGrid>
              <a:tr h="31305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Test-case Identifier: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TC-1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</a:tcPr>
                </a:tc>
              </a:tr>
              <a:tr h="31242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 Case Tested: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UC-1, main success scenario, and UC-7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93853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Pass/fail Criteria: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test passes if the user uses valid mobile phone that is contained in the database, with less than a maximum allowed number of unsuccessful attempts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31242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 Data: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valid mobile phone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12420"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Procedure: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Result: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937895"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1. </a:t>
                      </a: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use invalid mobile phone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beeps to indicate failure;</a:t>
                      </a:r>
                      <a:b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records unsuccessful attempt in the database;</a:t>
                      </a:r>
                      <a:b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prompts the user to try again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938530"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2. </a:t>
                      </a: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use valid mobile phone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flashes a green light to indicate success;</a:t>
                      </a:r>
                      <a:b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records successful access in the database;</a:t>
                      </a:r>
                      <a:b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disarms the lock device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081" name="Rectangle 3"/>
          <p:cNvSpPr>
            <a:spLocks noGrp="1"/>
          </p:cNvSpPr>
          <p:nvPr>
            <p:ph type="title"/>
          </p:nvPr>
        </p:nvSpPr>
        <p:spPr/>
        <p:txBody>
          <a:bodyPr vert="horz" wrap="square" lIns="0" tIns="45720" rIns="0" bIns="45720" anchor="ctr" anchorCtr="0"/>
          <a:p>
            <a:pPr eaLnBrk="1" hangingPunct="1"/>
            <a:r>
              <a:rPr lang="en-US" altLang="en-US" sz="3600">
                <a:latin typeface="Arial Rounded MT Bold" panose="020F0704030504030204" pitchFamily="34" charset="0"/>
                <a:ea typeface="+mj-ea"/>
                <a:cs typeface="+mj-cs"/>
              </a:rPr>
              <a:t>Acceptance Test Case for</a:t>
            </a:r>
            <a:br>
              <a:rPr lang="en-US" altLang="en-US" sz="3600">
                <a:latin typeface="Arial Rounded MT Bold" panose="020F0704030504030204" pitchFamily="34" charset="0"/>
                <a:ea typeface="+mj-ea"/>
                <a:cs typeface="+mj-cs"/>
              </a:rPr>
            </a:br>
            <a:r>
              <a:rPr lang="en-US" altLang="en-US" sz="3600">
                <a:latin typeface="Arial Rounded MT Bold" panose="020F0704030504030204" pitchFamily="34" charset="0"/>
                <a:ea typeface="+mj-ea"/>
                <a:cs typeface="+mj-cs"/>
              </a:rPr>
              <a:t>UC-7 Authenticate User</a:t>
            </a:r>
            <a:endParaRPr lang="en-US" altLang="en-US" sz="3600"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graphicFrame>
        <p:nvGraphicFramePr>
          <p:cNvPr id="46082" name="表格 46081"/>
          <p:cNvGraphicFramePr/>
          <p:nvPr/>
        </p:nvGraphicFramePr>
        <p:xfrm>
          <a:off x="2297113" y="2009775"/>
          <a:ext cx="7418070" cy="4065270"/>
        </p:xfrm>
        <a:graphic>
          <a:graphicData uri="http://schemas.openxmlformats.org/drawingml/2006/table">
            <a:tbl>
              <a:tblPr/>
              <a:tblGrid>
                <a:gridCol w="2286000"/>
                <a:gridCol w="297180"/>
                <a:gridCol w="4834890"/>
              </a:tblGrid>
              <a:tr h="31305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Test-case Identifier: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TC-4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</a:tcPr>
                </a:tc>
              </a:tr>
              <a:tr h="31242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 Case Tested: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UC-4, main success scenario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93853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Pass/fail Criteria: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test passes if the user uses valid mobile phone that is contained in the database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312420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 Data: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existing user account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>
                      <a:noFill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12420"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Procedure: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Result: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937895"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1. retire a non-existent account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emits an error beep indicating that the account does not exist.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  <a:tr h="938530">
                <a:tc gridSpan="2"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algn="just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 2. </a:t>
                      </a: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retire an existent account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45720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2pPr>
                      <a:lvl3pPr marL="914400" lvl="2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3pPr>
                      <a:lvl4pPr marL="1371600" lvl="3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4pPr>
                      <a:lvl5pPr marL="1828800" lvl="4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400" b="1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lnSpc>
                          <a:spcPts val="1400"/>
                        </a:lnSpc>
                        <a:spcBef>
                          <a:spcPts val="600"/>
                        </a:spcBef>
                        <a:buNone/>
                      </a:pPr>
                      <a:r>
                        <a:rPr lang="en-US" alt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asks for confirmation to delete the account and upon receiving a second confirmation</a:t>
                      </a:r>
                      <a:endParaRPr lang="en-US" altLang="en-US" sz="1600" b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1" marR="68581" marT="0" marB="0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GMwMGIzYzEwODZjNzIwNjkzYTg4YmRmOTg5MTZlMWIifQ=="/>
</p:tagLst>
</file>

<file path=ppt/theme/theme1.xml><?xml version="1.0" encoding="utf-8"?>
<a:theme xmlns:a="http://schemas.openxmlformats.org/drawingml/2006/main" name="WPS">
  <a:themeElements>
    <a:clrScheme name="WPS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6724B"/>
      </a:accent2>
      <a:accent3>
        <a:srgbClr val="EFBB1F"/>
      </a:accent3>
      <a:accent4>
        <a:srgbClr val="75BD42"/>
      </a:accent4>
      <a:accent5>
        <a:srgbClr val="30C0B4"/>
      </a:accent5>
      <a:accent6>
        <a:srgbClr val="E05269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4756</Words>
  <Application>WPS 演示</Application>
  <PresentationFormat>宽屏</PresentationFormat>
  <Paragraphs>301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5" baseType="lpstr">
      <vt:lpstr>Arial</vt:lpstr>
      <vt:lpstr>宋体</vt:lpstr>
      <vt:lpstr>Wingdings</vt:lpstr>
      <vt:lpstr>Arial Unicode MS</vt:lpstr>
      <vt:lpstr>Calibri</vt:lpstr>
      <vt:lpstr>微软雅黑</vt:lpstr>
      <vt:lpstr>Times New Roman</vt:lpstr>
      <vt:lpstr>Arial Rounded MT Bold</vt:lpstr>
      <vt:lpstr>Symbol</vt:lpstr>
      <vt:lpstr>WPS</vt:lpstr>
      <vt:lpstr>PowerPoint 演示文稿</vt:lpstr>
      <vt:lpstr>Use Case 1: Unlock</vt:lpstr>
      <vt:lpstr>Use Case 1: Unlock</vt:lpstr>
      <vt:lpstr>Acceptance Test Case for UC-7 Authenticate User</vt:lpstr>
      <vt:lpstr>Acceptance Test Case for UC-7 Authenticate User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10437</cp:lastModifiedBy>
  <cp:revision>2</cp:revision>
  <dcterms:created xsi:type="dcterms:W3CDTF">2023-10-10T15:53:57Z</dcterms:created>
  <dcterms:modified xsi:type="dcterms:W3CDTF">2023-10-10T15:55:44Z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D51A7D2CD0C144F58E9D9BCB5CE296F4_12</vt:lpwstr>
  </property>
  <property fmtid="{D5CDD505-2E9C-101B-9397-08002B2CF9AE}" pid="3" name="KSOProductBuildVer">
    <vt:lpwstr>2052-12.1.0.15712</vt:lpwstr>
  </property>
</Properties>
</file>

<file path=docProps/thumbnail.jpeg>
</file>